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7490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7464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914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2506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535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986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6922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543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188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516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6599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0E88D-5505-4D76-B7E0-AD1FAB30E199}" type="datetimeFigureOut">
              <a:rPr lang="en-PH" smtClean="0"/>
              <a:t>07/04/2022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3D804-6936-42C9-B183-CC4668414F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725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pn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ph.images.search.yahoo.com/images/view;_ylt=A0S0uD.CSeFP7joAIpu1Rwx.;_ylu=X3oDMTBlMTQ4cGxyBHNlYwNzcgRzbGsDaW1n?back=http%3A%2F%2Fph.images.search.yahoo.com%2Fsearch%2Fimages%3F_adv_prop%3Dimage%26va%3Dsmiley%26fr%3Dyfp-t-711%26tab%3Dorganic%26ri%3D5&amp;w=1200&amp;h=1200&amp;imgurl=iuliaradu.files.wordpress.com%2F2010%2F01%2Fsmiley-face1.jpg&amp;rurl=http%3A%2F%2Fiuliaradu.wordpress.com%2F2010%2F01%2F26%2Fsmiley-faces%2F&amp;size=225.2+KB&amp;name=Smiley+faces+%C2%AB+Iulia+Radu&amp;p=smiley&amp;oid=9893bad2767740c9859f6e97816062ba&amp;fr2=&amp;fr=yfp-t-711&amp;tt=Smiley%2Bfaces%2B%25C2%25AB%2BIulia%2BRadu&amp;b=0&amp;ni=30&amp;no=5&amp;tab=organic&amp;ts=&amp;sigr=11nqmril0&amp;sigb=137aaq7te&amp;sigi=11maopn0c&amp;.crumb=yT.KPd.XXo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h.images.search.yahoo.com/images/view;_ylt=A0S0uD.CSeFP7joAIpu1Rwx.;_ylu=X3oDMTBlMTQ4cGxyBHNlYwNzcgRzbGsDaW1n?back=http%3A%2F%2Fph.images.search.yahoo.com%2Fsearch%2Fimages%3F_adv_prop%3Dimage%26va%3Dsmiley%26fr%3Dyfp-t-711%26tab%3Dorganic%26ri%3D5&amp;w=1200&amp;h=1200&amp;imgurl=iuliaradu.files.wordpress.com%2F2010%2F01%2Fsmiley-face1.jpg&amp;rurl=http%3A%2F%2Fiuliaradu.wordpress.com%2F2010%2F01%2F26%2Fsmiley-faces%2F&amp;size=225.2+KB&amp;name=Smiley+faces+%C2%AB+Iulia+Radu&amp;p=smiley&amp;oid=9893bad2767740c9859f6e97816062ba&amp;fr2=&amp;fr=yfp-t-711&amp;tt=Smiley%2Bfaces%2B%25C2%25AB%2BIulia%2BRadu&amp;b=0&amp;ni=30&amp;no=5&amp;tab=organic&amp;ts=&amp;sigr=11nqmril0&amp;sigb=137aaq7te&amp;sigi=11maopn0c&amp;.crumb=yT.KPd.XXo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h.images.search.yahoo.com/images/view;_ylt=A0S0uD.CSeFP7joAIpu1Rwx.;_ylu=X3oDMTBlMTQ4cGxyBHNlYwNzcgRzbGsDaW1n?back=http%3A%2F%2Fph.images.search.yahoo.com%2Fsearch%2Fimages%3F_adv_prop%3Dimage%26va%3Dsmiley%26fr%3Dyfp-t-711%26tab%3Dorganic%26ri%3D5&amp;w=1200&amp;h=1200&amp;imgurl=iuliaradu.files.wordpress.com%2F2010%2F01%2Fsmiley-face1.jpg&amp;rurl=http%3A%2F%2Fiuliaradu.wordpress.com%2F2010%2F01%2F26%2Fsmiley-faces%2F&amp;size=225.2+KB&amp;name=Smiley+faces+%C2%AB+Iulia+Radu&amp;p=smiley&amp;oid=9893bad2767740c9859f6e97816062ba&amp;fr2=&amp;fr=yfp-t-711&amp;tt=Smiley%2Bfaces%2B%25C2%25AB%2BIulia%2BRadu&amp;b=0&amp;ni=30&amp;no=5&amp;tab=organic&amp;ts=&amp;sigr=11nqmril0&amp;sigb=137aaq7te&amp;sigi=11maopn0c&amp;.crumb=yT.KPd.XXoE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9.jpeg"/><Relationship Id="rId4" Type="http://schemas.openxmlformats.org/officeDocument/2006/relationships/hyperlink" Target="http://ph.images.search.yahoo.com/images/view;_ylt=A0S0uD.CSeFP7joAIpu1Rwx.;_ylu=X3oDMTBlMTQ4cGxyBHNlYwNzcgRzbGsDaW1n?back=http%3A%2F%2Fph.images.search.yahoo.com%2Fsearch%2Fimages%3F_adv_prop%3Dimage%26va%3Dsmiley%26fr%3Dyfp-t-711%26tab%3Dorganic%26ri%3D5&amp;w=1200&amp;h=1200&amp;imgurl=iuliaradu.files.wordpress.com%2F2010%2F01%2Fsmiley-face1.jpg&amp;rurl=http%3A%2F%2Fiuliaradu.wordpress.com%2F2010%2F01%2F26%2Fsmiley-faces%2F&amp;size=225.2+KB&amp;name=Smiley+faces+%C2%AB+Iulia+Radu&amp;p=smiley&amp;oid=9893bad2767740c9859f6e97816062ba&amp;fr2=&amp;fr=yfp-t-711&amp;tt=Smiley%2Bfaces%2B%25C2%25AB%2BIulia%2BRadu&amp;b=0&amp;ni=30&amp;no=5&amp;tab=organic&amp;ts=&amp;sigr=11nqmril0&amp;sigb=137aaq7te&amp;sigi=11maopn0c&amp;.crumb=yT.KPd.XXo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504" t="24556" r="3722" b="51274"/>
          <a:stretch/>
        </p:blipFill>
        <p:spPr>
          <a:xfrm>
            <a:off x="19051" y="1943098"/>
            <a:ext cx="726857" cy="1047255"/>
          </a:xfrm>
          <a:prstGeom prst="rect">
            <a:avLst/>
          </a:prstGeom>
        </p:spPr>
      </p:pic>
      <p:pic>
        <p:nvPicPr>
          <p:cNvPr id="6" name="Picture 2" descr="IMG_270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29167" b="11111"/>
          <a:stretch>
            <a:fillRect/>
          </a:stretch>
        </p:blipFill>
        <p:spPr bwMode="auto">
          <a:xfrm>
            <a:off x="1463224" y="1957038"/>
            <a:ext cx="581165" cy="103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3rd leaf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31667" b="11111"/>
          <a:stretch>
            <a:fillRect/>
          </a:stretch>
        </p:blipFill>
        <p:spPr bwMode="auto">
          <a:xfrm>
            <a:off x="2074377" y="1957038"/>
            <a:ext cx="550957" cy="103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IMG_272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>
            <a:fillRect/>
          </a:stretch>
        </p:blipFill>
        <p:spPr bwMode="auto">
          <a:xfrm>
            <a:off x="2658519" y="1951081"/>
            <a:ext cx="598118" cy="103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 descr="IMG_2735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446" y="1957038"/>
            <a:ext cx="719103" cy="103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" descr="IMG_2842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484" y="1954023"/>
            <a:ext cx="669291" cy="104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8th leaf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98" y="1952793"/>
            <a:ext cx="651838" cy="104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 descr="9th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77" y="1952793"/>
            <a:ext cx="683187" cy="104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10th PB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47" y="1952793"/>
            <a:ext cx="690023" cy="104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 descr="IMG_2678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4" t="21111" r="38333" b="34444"/>
          <a:stretch>
            <a:fillRect/>
          </a:stretch>
        </p:blipFill>
        <p:spPr bwMode="auto">
          <a:xfrm>
            <a:off x="784158" y="1957038"/>
            <a:ext cx="645823" cy="103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D:\DOCUMENTS\PHENOLOGY\PHENOLOGY 2013 PIX\Phenophases\IMG_2756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538" y="1942261"/>
            <a:ext cx="594677" cy="105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90"/>
          <a:stretch/>
        </p:blipFill>
        <p:spPr>
          <a:xfrm>
            <a:off x="4743164" y="1951081"/>
            <a:ext cx="700685" cy="1046389"/>
          </a:xfrm>
          <a:prstGeom prst="rect">
            <a:avLst/>
          </a:prstGeom>
        </p:spPr>
      </p:pic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82880" y="3377735"/>
            <a:ext cx="322667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500" b="1" dirty="0">
                <a:latin typeface="+mn-lt"/>
                <a:cs typeface="Times New Roman" pitchFamily="18" charset="0"/>
              </a:rPr>
              <a:t>Initial stage (Vegetative)</a:t>
            </a:r>
          </a:p>
          <a:p>
            <a:pPr algn="ctr">
              <a:defRPr/>
            </a:pPr>
            <a:r>
              <a:rPr lang="en-US" sz="1500" b="1" dirty="0">
                <a:latin typeface="+mn-lt"/>
                <a:cs typeface="Times New Roman" pitchFamily="18" charset="0"/>
              </a:rPr>
              <a:t>7 to 29 DAP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782879" y="3893743"/>
            <a:ext cx="325860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000" b="1" dirty="0">
                <a:cs typeface="Times New Roman" panose="02020603050405020304" pitchFamily="18" charset="0"/>
              </a:rPr>
              <a:t>1</a:t>
            </a:r>
            <a:r>
              <a:rPr lang="en-US" sz="1000" b="1" baseline="30000" dirty="0">
                <a:cs typeface="Times New Roman" panose="02020603050405020304" pitchFamily="18" charset="0"/>
              </a:rPr>
              <a:t>st</a:t>
            </a:r>
            <a:r>
              <a:rPr lang="en-US" sz="1000" b="1" dirty="0">
                <a:cs typeface="Times New Roman" panose="02020603050405020304" pitchFamily="18" charset="0"/>
              </a:rPr>
              <a:t> leaf to 5</a:t>
            </a:r>
            <a:r>
              <a:rPr lang="en-US" sz="1000" b="1" baseline="30000" dirty="0"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cs typeface="Times New Roman" panose="02020603050405020304" pitchFamily="18" charset="0"/>
              </a:rPr>
              <a:t> leaf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4016363" y="3377734"/>
            <a:ext cx="353617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500" b="1" dirty="0">
                <a:latin typeface="+mn-lt"/>
                <a:cs typeface="Times New Roman" pitchFamily="18" charset="0"/>
              </a:rPr>
              <a:t>Bulb Formation </a:t>
            </a:r>
          </a:p>
          <a:p>
            <a:pPr algn="ctr">
              <a:defRPr/>
            </a:pPr>
            <a:r>
              <a:rPr lang="en-US" sz="1500" b="1" dirty="0">
                <a:latin typeface="+mn-lt"/>
                <a:cs typeface="Times New Roman" pitchFamily="18" charset="0"/>
              </a:rPr>
              <a:t>30 to 60 DAP             </a:t>
            </a:r>
            <a:endParaRPr lang="en-US" sz="1500" b="1" dirty="0">
              <a:latin typeface="+mn-lt"/>
              <a:cs typeface="Aharoni" pitchFamily="2" charset="-79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4009293" y="3902569"/>
            <a:ext cx="354298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000" b="1" dirty="0">
                <a:cs typeface="Times New Roman" panose="02020603050405020304" pitchFamily="18" charset="0"/>
              </a:rPr>
              <a:t>6</a:t>
            </a:r>
            <a:r>
              <a:rPr lang="en-US" sz="1000" b="1" baseline="30000" dirty="0"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cs typeface="Times New Roman" panose="02020603050405020304" pitchFamily="18" charset="0"/>
              </a:rPr>
              <a:t> leaf to 10</a:t>
            </a:r>
            <a:r>
              <a:rPr lang="en-US" sz="1000" b="1" baseline="30000" dirty="0"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cs typeface="Times New Roman" panose="02020603050405020304" pitchFamily="18" charset="0"/>
              </a:rPr>
              <a:t> leaf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7537070" y="3374367"/>
            <a:ext cx="306739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500" b="1" dirty="0">
                <a:latin typeface="+mn-lt"/>
                <a:cs typeface="Times New Roman" pitchFamily="18" charset="0"/>
              </a:rPr>
              <a:t>Bulb Development</a:t>
            </a:r>
          </a:p>
          <a:p>
            <a:pPr algn="ctr">
              <a:defRPr/>
            </a:pPr>
            <a:r>
              <a:rPr lang="en-US" sz="1500" b="1" dirty="0">
                <a:latin typeface="+mn-lt"/>
                <a:cs typeface="Times New Roman" pitchFamily="18" charset="0"/>
              </a:rPr>
              <a:t>60 to 85 DAP</a:t>
            </a:r>
            <a:endParaRPr lang="en-US" sz="1500" b="1" dirty="0">
              <a:latin typeface="+mn-lt"/>
              <a:cs typeface="Aharoni" pitchFamily="2" charset="-79"/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7566528" y="3910523"/>
            <a:ext cx="30081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000" b="1" dirty="0">
                <a:cs typeface="Times New Roman" panose="02020603050405020304" pitchFamily="18" charset="0"/>
              </a:rPr>
              <a:t>11</a:t>
            </a:r>
            <a:r>
              <a:rPr lang="en-US" sz="1000" b="1" baseline="30000" dirty="0"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cs typeface="Times New Roman" panose="02020603050405020304" pitchFamily="18" charset="0"/>
              </a:rPr>
              <a:t> leaf to 14</a:t>
            </a:r>
            <a:r>
              <a:rPr lang="en-US" sz="1000" b="1" baseline="30000" dirty="0">
                <a:cs typeface="Times New Roman" panose="02020603050405020304" pitchFamily="18" charset="0"/>
              </a:rPr>
              <a:t>th</a:t>
            </a:r>
            <a:r>
              <a:rPr lang="en-US" sz="1000" b="1" dirty="0">
                <a:cs typeface="Times New Roman" panose="02020603050405020304" pitchFamily="18" charset="0"/>
              </a:rPr>
              <a:t> leaf</a:t>
            </a:r>
          </a:p>
        </p:txBody>
      </p:sp>
      <p:pic>
        <p:nvPicPr>
          <p:cNvPr id="25" name="Picture 6" descr="\\vangie\Eva\Desktop\Bawang\DSC02825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r="19304" b="35597"/>
          <a:stretch/>
        </p:blipFill>
        <p:spPr bwMode="auto">
          <a:xfrm>
            <a:off x="4802383" y="4308540"/>
            <a:ext cx="1752945" cy="12983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-83918" y="3377735"/>
            <a:ext cx="92325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500" b="1" dirty="0">
                <a:latin typeface="+mn-lt"/>
                <a:cs typeface="Times New Roman" pitchFamily="18" charset="0"/>
              </a:rPr>
              <a:t>Planting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758238" y="3418616"/>
            <a:ext cx="0" cy="220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16363" y="3410392"/>
            <a:ext cx="0" cy="220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45056" y="3401565"/>
            <a:ext cx="0" cy="220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0" y="5603358"/>
            <a:ext cx="12192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3410392"/>
            <a:ext cx="0" cy="220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2179228" y="3385977"/>
            <a:ext cx="0" cy="220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0" y="96470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dirty="0">
                <a:latin typeface="Aharoni" panose="02010803020104030203" pitchFamily="2" charset="-79"/>
                <a:cs typeface="Aharoni" panose="02010803020104030203" pitchFamily="2" charset="-79"/>
              </a:rPr>
              <a:t>PHENOPHASES OF GARLIC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1" t="-152"/>
          <a:stretch/>
        </p:blipFill>
        <p:spPr>
          <a:xfrm>
            <a:off x="10591321" y="1943099"/>
            <a:ext cx="785729" cy="1050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7" r="2803"/>
          <a:stretch/>
        </p:blipFill>
        <p:spPr>
          <a:xfrm>
            <a:off x="8272961" y="4308540"/>
            <a:ext cx="1458957" cy="1311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85" y="1942844"/>
            <a:ext cx="790969" cy="105462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0604468" y="3405218"/>
            <a:ext cx="0" cy="220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101" y="1941620"/>
            <a:ext cx="789166" cy="10522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9"/>
          <a:stretch/>
        </p:blipFill>
        <p:spPr>
          <a:xfrm>
            <a:off x="10640160" y="4308540"/>
            <a:ext cx="1552793" cy="13312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10611948" y="3385933"/>
            <a:ext cx="155329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500" b="1" dirty="0">
                <a:latin typeface="+mn-lt"/>
                <a:cs typeface="Times New Roman" pitchFamily="18" charset="0"/>
              </a:rPr>
              <a:t>Maturity</a:t>
            </a:r>
          </a:p>
          <a:p>
            <a:pPr algn="ctr">
              <a:defRPr/>
            </a:pPr>
            <a:r>
              <a:rPr lang="en-US" sz="1500" b="1" dirty="0">
                <a:latin typeface="+mn-lt"/>
                <a:cs typeface="Times New Roman" pitchFamily="18" charset="0"/>
              </a:rPr>
              <a:t>85-100 DAP</a:t>
            </a:r>
            <a:endParaRPr lang="en-US" sz="1500" b="1" dirty="0">
              <a:latin typeface="+mn-lt"/>
              <a:cs typeface="Aharoni" pitchFamily="2" charset="-79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0"/>
          <a:srcRect l="8260" r="22935"/>
          <a:stretch/>
        </p:blipFill>
        <p:spPr>
          <a:xfrm>
            <a:off x="8162925" y="1946096"/>
            <a:ext cx="962025" cy="10514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5" r="30926"/>
          <a:stretch/>
        </p:blipFill>
        <p:spPr>
          <a:xfrm>
            <a:off x="9132408" y="1947512"/>
            <a:ext cx="642979" cy="104995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94804" y="1946096"/>
            <a:ext cx="443175" cy="34164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55815" y="4313547"/>
            <a:ext cx="1644941" cy="129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606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ts4.mm.bing.net/images/thumbnail.aspx?q=4520973394445327&amp;id=ef555221a09cc5e040bca1740c5db88d">
            <a:hlinkClick r:id="rId2" tooltip="Smiley faces « Iulia Radu"/>
            <a:extLst>
              <a:ext uri="{FF2B5EF4-FFF2-40B4-BE49-F238E27FC236}">
                <a16:creationId xmlns:a16="http://schemas.microsoft.com/office/drawing/2014/main" id="{C96F59AE-49F3-48E0-AACB-3965D587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733550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4">
            <a:extLst>
              <a:ext uri="{FF2B5EF4-FFF2-40B4-BE49-F238E27FC236}">
                <a16:creationId xmlns:a16="http://schemas.microsoft.com/office/drawing/2014/main" id="{3C2A0EBA-98F9-46D4-894D-127011A70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613" y="1619250"/>
            <a:ext cx="503078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PH" altLang="en-US" sz="3200" b="1"/>
              <a:t>the action threshold of applying pest management strategies to prevent damaging levels of the </a:t>
            </a:r>
            <a:r>
              <a:rPr lang="en-PH" altLang="en-US" sz="3200" b="1" i="1"/>
              <a:t>A. porri </a:t>
            </a:r>
            <a:r>
              <a:rPr lang="en-PH" altLang="en-US" sz="3200" b="1"/>
              <a:t>is during the bulb formation stage</a:t>
            </a:r>
          </a:p>
        </p:txBody>
      </p:sp>
      <p:pic>
        <p:nvPicPr>
          <p:cNvPr id="4" name="Picture 6" descr="\\vangie\Eva\Desktop\Bawang\DSC02825.JPG">
            <a:extLst>
              <a:ext uri="{FF2B5EF4-FFF2-40B4-BE49-F238E27FC236}">
                <a16:creationId xmlns:a16="http://schemas.microsoft.com/office/drawing/2014/main" id="{5845DD8B-FD0E-43BC-A30F-7AA0A76D5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6" r="9496" b="35597"/>
          <a:stretch>
            <a:fillRect/>
          </a:stretch>
        </p:blipFill>
        <p:spPr bwMode="auto">
          <a:xfrm>
            <a:off x="6019800" y="3733800"/>
            <a:ext cx="3003550" cy="228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IMG_2842.JPG">
            <a:extLst>
              <a:ext uri="{FF2B5EF4-FFF2-40B4-BE49-F238E27FC236}">
                <a16:creationId xmlns:a16="http://schemas.microsoft.com/office/drawing/2014/main" id="{FCAAB03A-83B5-4B57-A78A-3FEFCDAB8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3" y="1479550"/>
            <a:ext cx="171608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323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E3D9219B-F4A6-4752-AA8C-71D831259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513" y="1582738"/>
            <a:ext cx="6934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PH" altLang="en-US" sz="3200" b="1"/>
              <a:t>40-45 days after planting or during the development of 7th to 8th leaves</a:t>
            </a:r>
          </a:p>
        </p:txBody>
      </p:sp>
      <p:pic>
        <p:nvPicPr>
          <p:cNvPr id="3" name="Picture 8" descr="C:\Program Files\Microsoft Office\MEDIA\OFFICE12\Bullets\BD14565_.gif">
            <a:extLst>
              <a:ext uri="{FF2B5EF4-FFF2-40B4-BE49-F238E27FC236}">
                <a16:creationId xmlns:a16="http://schemas.microsoft.com/office/drawing/2014/main" id="{5ADE6659-3961-4E21-A08D-AE1882B9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654175"/>
            <a:ext cx="3413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D1339B-D990-4C78-9CDB-8BC2013AA539}"/>
              </a:ext>
            </a:extLst>
          </p:cNvPr>
          <p:cNvSpPr/>
          <p:nvPr/>
        </p:nvSpPr>
        <p:spPr>
          <a:xfrm>
            <a:off x="2095500" y="3211513"/>
            <a:ext cx="6754813" cy="2062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PH" sz="3200" b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when there is an occurrence of </a:t>
            </a:r>
            <a:r>
              <a:rPr lang="en-PH" sz="3200" b="1" dirty="0" err="1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rainshowers</a:t>
            </a:r>
            <a:r>
              <a:rPr lang="en-PH" sz="3200" b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or if the relative humidity is more than 85%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34749-B0D0-418F-83C3-4F45E1CEDBBD}"/>
              </a:ext>
            </a:extLst>
          </p:cNvPr>
          <p:cNvSpPr/>
          <p:nvPr/>
        </p:nvSpPr>
        <p:spPr>
          <a:xfrm>
            <a:off x="2063750" y="5360988"/>
            <a:ext cx="6684963" cy="10779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PH" sz="3200" b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when there is an abrupt change of relative humidity</a:t>
            </a:r>
            <a:r>
              <a:rPr lang="en-PH" sz="3200" b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(from high to low)</a:t>
            </a:r>
            <a:endParaRPr lang="en-PH" sz="3200" b="1" dirty="0">
              <a:solidFill>
                <a:srgbClr val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99BC5F-3BDF-4762-8260-FFDE98428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1077913"/>
            <a:ext cx="9636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PH" altLang="en-US" sz="5400" b="1">
                <a:latin typeface="Bodoni MT Black" panose="02070A03080606020203" pitchFamily="18" charset="0"/>
                <a:cs typeface="Aharoni" panose="02010803020104030203" pitchFamily="2" charset="-79"/>
              </a:rPr>
              <a:t>or</a:t>
            </a:r>
            <a:endParaRPr lang="en-PH" altLang="en-US" sz="5400">
              <a:latin typeface="Bodoni MT Black" panose="02070A03080606020203" pitchFamily="18" charset="0"/>
              <a:cs typeface="Aharoni" panose="02010803020104030203" pitchFamily="2" charset="-79"/>
            </a:endParaRPr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9D4CCDBF-72A2-4EBA-B405-58C5906C3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363" y="3367088"/>
            <a:ext cx="349250" cy="307975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PH" altLang="en-US" sz="1800"/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740873CB-BCD8-41D0-942C-2C221D2CD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0" y="5510213"/>
            <a:ext cx="349250" cy="307975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PH" altLang="en-US" sz="1800"/>
          </a:p>
        </p:txBody>
      </p:sp>
    </p:spTree>
    <p:extLst>
      <p:ext uri="{BB962C8B-B14F-4D97-AF65-F5344CB8AC3E}">
        <p14:creationId xmlns:p14="http://schemas.microsoft.com/office/powerpoint/2010/main" val="181805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67437" y="1181100"/>
            <a:ext cx="8362412" cy="4047723"/>
            <a:chOff x="1867437" y="1181100"/>
            <a:chExt cx="8362412" cy="4047723"/>
          </a:xfrm>
        </p:grpSpPr>
        <p:grpSp>
          <p:nvGrpSpPr>
            <p:cNvPr id="6" name="Group 5"/>
            <p:cNvGrpSpPr/>
            <p:nvPr/>
          </p:nvGrpSpPr>
          <p:grpSpPr>
            <a:xfrm>
              <a:off x="2295524" y="1181100"/>
              <a:ext cx="7934325" cy="4047723"/>
              <a:chOff x="2295524" y="1181100"/>
              <a:chExt cx="7934325" cy="404772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95524" y="1181100"/>
                <a:ext cx="7934325" cy="3843618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665927" y="1841680"/>
                <a:ext cx="2485622" cy="1107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421228" y="2846231"/>
                <a:ext cx="1944710" cy="592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4984124" y="4803820"/>
                <a:ext cx="2524259" cy="4250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1867437" y="4752303"/>
              <a:ext cx="798490" cy="3386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6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0F2B265-B12A-48B1-8C4F-6BE70D3A2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013" y="1412875"/>
            <a:ext cx="4264025" cy="375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PH" sz="3400" b="1" dirty="0">
                <a:solidFill>
                  <a:srgbClr val="7030A0"/>
                </a:solidFill>
                <a:latin typeface="+mn-lt"/>
              </a:rPr>
              <a:t>Purple blotch </a:t>
            </a:r>
            <a:r>
              <a:rPr lang="en-PH" sz="3400" b="1" dirty="0">
                <a:latin typeface="+mn-lt"/>
              </a:rPr>
              <a:t>(</a:t>
            </a:r>
            <a:r>
              <a:rPr lang="en-PH" sz="3400" b="1" i="1" dirty="0" err="1">
                <a:latin typeface="+mn-lt"/>
              </a:rPr>
              <a:t>Alternaria</a:t>
            </a:r>
            <a:r>
              <a:rPr lang="en-PH" sz="3400" b="1" i="1" dirty="0">
                <a:latin typeface="+mn-lt"/>
              </a:rPr>
              <a:t> </a:t>
            </a:r>
            <a:r>
              <a:rPr lang="en-PH" sz="3400" b="1" i="1" dirty="0" err="1">
                <a:latin typeface="+mn-lt"/>
              </a:rPr>
              <a:t>porri</a:t>
            </a:r>
            <a:r>
              <a:rPr lang="en-PH" sz="3400" b="1" i="1" dirty="0">
                <a:latin typeface="+mn-lt"/>
              </a:rPr>
              <a:t> L.</a:t>
            </a:r>
            <a:r>
              <a:rPr lang="en-PH" sz="3400" b="1" dirty="0">
                <a:latin typeface="+mn-lt"/>
              </a:rPr>
              <a:t>) has been identified as an important yield limiting disease in garlic</a:t>
            </a:r>
            <a:r>
              <a:rPr lang="en-US" sz="3400" b="1" dirty="0">
                <a:latin typeface="+mn-lt"/>
                <a:cs typeface="Aharoni" pitchFamily="2" charset="-79"/>
              </a:rPr>
              <a:t>.</a:t>
            </a:r>
          </a:p>
        </p:txBody>
      </p:sp>
      <p:pic>
        <p:nvPicPr>
          <p:cNvPr id="3" name="Picture 13" descr="IMG_2857.JPG">
            <a:extLst>
              <a:ext uri="{FF2B5EF4-FFF2-40B4-BE49-F238E27FC236}">
                <a16:creationId xmlns:a16="http://schemas.microsoft.com/office/drawing/2014/main" id="{23931D1F-A3C0-47F8-829A-7DCCEABC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t="41112" b="9718"/>
          <a:stretch>
            <a:fillRect/>
          </a:stretch>
        </p:blipFill>
        <p:spPr bwMode="auto">
          <a:xfrm>
            <a:off x="5432565" y="2133600"/>
            <a:ext cx="3509730" cy="4114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:\Program Files\Microsoft Office\MEDIA\OFFICE12\Bullets\BD14565_.gif">
            <a:extLst>
              <a:ext uri="{FF2B5EF4-FFF2-40B4-BE49-F238E27FC236}">
                <a16:creationId xmlns:a16="http://schemas.microsoft.com/office/drawing/2014/main" id="{39025470-78DD-4EB0-8F6E-FE0B8F428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9713"/>
            <a:ext cx="3413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85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AC9577-CD20-4AF9-84FD-9BEABDB74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8" y="822325"/>
            <a:ext cx="83581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PH" sz="3400" b="1" dirty="0">
                <a:solidFill>
                  <a:srgbClr val="7030A0"/>
                </a:solidFill>
                <a:latin typeface="+mn-lt"/>
              </a:rPr>
              <a:t>Leaf Spot </a:t>
            </a:r>
            <a:r>
              <a:rPr lang="en-PH" sz="3400" b="1" dirty="0">
                <a:latin typeface="+mn-lt"/>
              </a:rPr>
              <a:t>(</a:t>
            </a:r>
            <a:r>
              <a:rPr lang="en-PH" sz="3400" b="1" i="1" dirty="0" err="1">
                <a:latin typeface="+mn-lt"/>
              </a:rPr>
              <a:t>Cercospora</a:t>
            </a:r>
            <a:r>
              <a:rPr lang="en-PH" sz="3400" b="1" i="1" dirty="0">
                <a:latin typeface="+mn-lt"/>
              </a:rPr>
              <a:t> </a:t>
            </a:r>
            <a:r>
              <a:rPr lang="en-PH" sz="3400" b="1" i="1" dirty="0" err="1">
                <a:latin typeface="+mn-lt"/>
              </a:rPr>
              <a:t>duddiae</a:t>
            </a:r>
            <a:r>
              <a:rPr lang="en-PH" sz="3400" b="1" dirty="0">
                <a:latin typeface="+mn-lt"/>
              </a:rPr>
              <a:t>)</a:t>
            </a:r>
          </a:p>
        </p:txBody>
      </p:sp>
      <p:pic>
        <p:nvPicPr>
          <p:cNvPr id="3" name="Picture 8" descr="C:\Program Files\Microsoft Office\MEDIA\OFFICE12\Bullets\BD14565_.gif">
            <a:extLst>
              <a:ext uri="{FF2B5EF4-FFF2-40B4-BE49-F238E27FC236}">
                <a16:creationId xmlns:a16="http://schemas.microsoft.com/office/drawing/2014/main" id="{347D55C6-BA9C-4C74-9F12-41F406BD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919163"/>
            <a:ext cx="3413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B5AD0D-5DA8-4B6D-B432-4D4CBF8E9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5" y="1333536"/>
            <a:ext cx="4114800" cy="4528018"/>
          </a:xfrm>
          <a:prstGeom prst="rect">
            <a:avLst/>
          </a:prstGeom>
          <a:effectLst>
            <a:reflection stA="45000" endPos="65000" dir="5400000" sy="-100000" algn="bl" rotWithShape="0"/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103565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CC9FA71-B316-4984-AA73-193A3C975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013" y="1117600"/>
            <a:ext cx="66817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PH" sz="3400" b="1" dirty="0">
                <a:solidFill>
                  <a:srgbClr val="7030A0"/>
                </a:solidFill>
                <a:latin typeface="+mn-lt"/>
              </a:rPr>
              <a:t>Mite damage (Tangle top)</a:t>
            </a:r>
          </a:p>
        </p:txBody>
      </p:sp>
      <p:pic>
        <p:nvPicPr>
          <p:cNvPr id="3" name="Picture 8" descr="C:\Program Files\Microsoft Office\MEDIA\OFFICE12\Bullets\BD14565_.gif">
            <a:extLst>
              <a:ext uri="{FF2B5EF4-FFF2-40B4-BE49-F238E27FC236}">
                <a16:creationId xmlns:a16="http://schemas.microsoft.com/office/drawing/2014/main" id="{9D111B06-ECA5-43CB-800D-5640721E1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14438"/>
            <a:ext cx="3413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 descr="IMG_1508.JPG">
            <a:extLst>
              <a:ext uri="{FF2B5EF4-FFF2-40B4-BE49-F238E27FC236}">
                <a16:creationId xmlns:a16="http://schemas.microsoft.com/office/drawing/2014/main" id="{436436E1-AD57-4B97-9D02-C7E86A7E0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28811"/>
            <a:ext cx="3962400" cy="44704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22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49CD88C-5C0B-4707-A62A-92FF44716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0863" y="1060450"/>
            <a:ext cx="426402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PH" sz="3400" b="1" dirty="0" err="1">
                <a:solidFill>
                  <a:srgbClr val="7030A0"/>
                </a:solidFill>
                <a:latin typeface="+mn-lt"/>
              </a:rPr>
              <a:t>Thrips</a:t>
            </a:r>
            <a:r>
              <a:rPr lang="en-PH" sz="3400" b="1" dirty="0">
                <a:solidFill>
                  <a:srgbClr val="7030A0"/>
                </a:solidFill>
                <a:latin typeface="+mn-lt"/>
              </a:rPr>
              <a:t> Damage</a:t>
            </a:r>
          </a:p>
        </p:txBody>
      </p:sp>
      <p:pic>
        <p:nvPicPr>
          <p:cNvPr id="3" name="Picture 8" descr="C:\Program Files\Microsoft Office\MEDIA\OFFICE12\Bullets\BD14565_.gif">
            <a:extLst>
              <a:ext uri="{FF2B5EF4-FFF2-40B4-BE49-F238E27FC236}">
                <a16:creationId xmlns:a16="http://schemas.microsoft.com/office/drawing/2014/main" id="{54E9088C-D13C-42EC-8834-D455A3659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157288"/>
            <a:ext cx="3413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E32A18-10CF-4ED2-AB1C-E78CAD1B4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1571661"/>
            <a:ext cx="3962400" cy="4400514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CD73D8-EFDD-426C-A3C1-7E2ED3A2F508}"/>
              </a:ext>
            </a:extLst>
          </p:cNvPr>
          <p:cNvSpPr txBox="1"/>
          <p:nvPr/>
        </p:nvSpPr>
        <p:spPr>
          <a:xfrm>
            <a:off x="1543049" y="6003151"/>
            <a:ext cx="9305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Thrip damage appeared as early as the development of the 4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leaf (initial stage) when there was a change (low to high) in air temperature of about 1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 or more.</a:t>
            </a:r>
            <a:endParaRPr lang="en-P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3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Program Files\Microsoft Office\MEDIA\OFFICE12\Bullets\BD14565_.gif">
            <a:extLst>
              <a:ext uri="{FF2B5EF4-FFF2-40B4-BE49-F238E27FC236}">
                <a16:creationId xmlns:a16="http://schemas.microsoft.com/office/drawing/2014/main" id="{B373BE58-962F-4940-96A3-2CACE977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995488"/>
            <a:ext cx="3413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AF58F0-2C1D-4C97-83F6-BCAAAEB7A7BA}"/>
              </a:ext>
            </a:extLst>
          </p:cNvPr>
          <p:cNvSpPr/>
          <p:nvPr/>
        </p:nvSpPr>
        <p:spPr>
          <a:xfrm>
            <a:off x="1393825" y="1974850"/>
            <a:ext cx="4310063" cy="44942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600" b="1" dirty="0">
                <a:latin typeface="+mn-lt"/>
              </a:rPr>
              <a:t>Purple blotch began to have a slight damage to plants during the development of the 9</a:t>
            </a:r>
            <a:r>
              <a:rPr lang="en-US" sz="2600" b="1" baseline="30000" dirty="0">
                <a:latin typeface="+mn-lt"/>
              </a:rPr>
              <a:t>th</a:t>
            </a:r>
            <a:r>
              <a:rPr lang="en-US" sz="2600" b="1" dirty="0">
                <a:latin typeface="+mn-lt"/>
              </a:rPr>
              <a:t> leaf, 10</a:t>
            </a:r>
            <a:r>
              <a:rPr lang="en-US" sz="2600" b="1" baseline="30000" dirty="0">
                <a:latin typeface="+mn-lt"/>
              </a:rPr>
              <a:t>th</a:t>
            </a:r>
            <a:r>
              <a:rPr lang="en-US" sz="2600" b="1" dirty="0">
                <a:latin typeface="+mn-lt"/>
              </a:rPr>
              <a:t> leaf, and 8</a:t>
            </a:r>
            <a:r>
              <a:rPr lang="en-US" sz="2600" b="1" baseline="30000" dirty="0">
                <a:latin typeface="+mn-lt"/>
              </a:rPr>
              <a:t>th</a:t>
            </a:r>
            <a:r>
              <a:rPr lang="en-US" sz="2600" b="1" dirty="0">
                <a:latin typeface="+mn-lt"/>
              </a:rPr>
              <a:t> leaf during October, November, and December plantings, respectively.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44C40-702A-45EB-9B38-F14D9D23D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411288"/>
            <a:ext cx="42862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3600" b="1" dirty="0">
                <a:solidFill>
                  <a:srgbClr val="7030A0"/>
                </a:solidFill>
                <a:latin typeface="+mj-lt"/>
                <a:cs typeface="Aharoni" pitchFamily="2" charset="-79"/>
              </a:rPr>
              <a:t>PURPLE BLOTCH  </a:t>
            </a:r>
          </a:p>
        </p:txBody>
      </p:sp>
      <p:pic>
        <p:nvPicPr>
          <p:cNvPr id="5" name="Picture 2" descr="http://ts4.mm.bing.net/images/thumbnail.aspx?q=4520973394445327&amp;id=ef555221a09cc5e040bca1740c5db88d">
            <a:hlinkClick r:id="rId3" tooltip="Smiley faces « Iulia Radu"/>
            <a:extLst>
              <a:ext uri="{FF2B5EF4-FFF2-40B4-BE49-F238E27FC236}">
                <a16:creationId xmlns:a16="http://schemas.microsoft.com/office/drawing/2014/main" id="{842DEAC1-440A-4590-93A6-09EF2FFC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04950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EAF4DDFA-518D-4F5C-9FB7-0D040B462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713" y="6059488"/>
            <a:ext cx="3375025" cy="2762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dirty="0">
                <a:latin typeface="+mj-lt"/>
                <a:cs typeface="Aharoni" pitchFamily="2" charset="-79"/>
              </a:rPr>
              <a:t>Development of 10</a:t>
            </a:r>
            <a:r>
              <a:rPr lang="en-US" sz="1200" b="1" baseline="30000" dirty="0">
                <a:latin typeface="+mj-lt"/>
                <a:cs typeface="Aharoni" pitchFamily="2" charset="-79"/>
              </a:rPr>
              <a:t>th</a:t>
            </a:r>
            <a:r>
              <a:rPr lang="en-US" sz="1200" b="1" dirty="0">
                <a:latin typeface="+mj-lt"/>
                <a:cs typeface="Aharoni" pitchFamily="2" charset="-79"/>
              </a:rPr>
              <a:t> leaf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F3948-464F-4D54-8D10-14D611AE7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2152650"/>
            <a:ext cx="3327400" cy="3865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65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5E01C2-998D-45D8-B59E-EBA941B68FBA}"/>
              </a:ext>
            </a:extLst>
          </p:cNvPr>
          <p:cNvSpPr/>
          <p:nvPr/>
        </p:nvSpPr>
        <p:spPr bwMode="auto">
          <a:xfrm>
            <a:off x="1358900" y="1968500"/>
            <a:ext cx="3836988" cy="28924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600" b="1" dirty="0">
                <a:latin typeface="+mn-lt"/>
              </a:rPr>
              <a:t>Relative humidity was </a:t>
            </a:r>
            <a:r>
              <a:rPr lang="en-US" sz="2600" b="1" u="sng" dirty="0">
                <a:latin typeface="+mn-lt"/>
              </a:rPr>
              <a:t>&gt;</a:t>
            </a:r>
            <a:r>
              <a:rPr lang="en-US" sz="2600" b="1" dirty="0">
                <a:latin typeface="+mn-lt"/>
              </a:rPr>
              <a:t>85%, and there was an occurrence of rainfall when this disease manifested on leaves.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F426B-5601-44F3-A08E-89BDAE32D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513" y="5588000"/>
            <a:ext cx="30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FFFFCC"/>
                </a:solidFill>
                <a:latin typeface="+mj-lt"/>
                <a:cs typeface="Aharoni" pitchFamily="2" charset="-79"/>
              </a:rPr>
              <a:t>1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01830E9-1DDA-42E6-AF37-86A61CA29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0" y="5245100"/>
            <a:ext cx="304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haroni" pitchFamily="2" charset="-79"/>
              </a:rPr>
              <a:t>2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9C50B9-7FFE-430A-91A9-9D46F8040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5121275"/>
            <a:ext cx="3048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haroni" pitchFamily="2" charset="-79"/>
              </a:rPr>
              <a:t>3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C3C1C7A-8620-4E34-9AC3-3C52B5C00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413" y="5057775"/>
            <a:ext cx="304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haroni" pitchFamily="2" charset="-79"/>
              </a:rPr>
              <a:t>4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CFFAAC7-58CF-4DBE-8657-4BEEBD44E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013" y="4695825"/>
            <a:ext cx="304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haroni" pitchFamily="2" charset="-79"/>
              </a:rPr>
              <a:t>5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836E3275-613B-44BE-B0AD-79CFB4634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4988" y="4648200"/>
            <a:ext cx="304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haroni" pitchFamily="2" charset="-79"/>
              </a:rPr>
              <a:t>6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33B2453F-4395-4860-85D8-7528772D3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713" y="3643313"/>
            <a:ext cx="3048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haroni" pitchFamily="2" charset="-79"/>
              </a:rPr>
              <a:t>7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D611D5BF-CFE7-4877-AED4-05B5E0256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4111625"/>
            <a:ext cx="304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haroni" pitchFamily="2" charset="-79"/>
              </a:rPr>
              <a:t>8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3F254DA-2A58-4D39-96B0-984D2F58A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8" y="3587750"/>
            <a:ext cx="304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haroni" pitchFamily="2" charset="-79"/>
              </a:rPr>
              <a:t>9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AEA3EFE7-0BFC-4546-8F23-6025AFDD3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313" y="3233738"/>
            <a:ext cx="38576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chemeClr val="bg1"/>
                </a:solidFill>
                <a:latin typeface="+mj-lt"/>
                <a:cs typeface="Aharoni" pitchFamily="2" charset="-79"/>
              </a:rPr>
              <a:t>10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3B5486-6842-42DC-80E9-6E2F5336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3" y="2168525"/>
            <a:ext cx="3294062" cy="273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4F6AC5-1185-4B77-AA76-C171D924D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411288"/>
            <a:ext cx="42862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3600" b="1" dirty="0">
                <a:solidFill>
                  <a:srgbClr val="7030A0"/>
                </a:solidFill>
                <a:latin typeface="+mj-lt"/>
                <a:cs typeface="Aharoni" pitchFamily="2" charset="-79"/>
              </a:rPr>
              <a:t>PURPLE BLOTCH  </a:t>
            </a:r>
          </a:p>
        </p:txBody>
      </p:sp>
      <p:pic>
        <p:nvPicPr>
          <p:cNvPr id="15" name="Picture 2" descr="http://ts4.mm.bing.net/images/thumbnail.aspx?q=4520973394445327&amp;id=ef555221a09cc5e040bca1740c5db88d">
            <a:hlinkClick r:id="rId3" tooltip="Smiley faces « Iulia Radu"/>
            <a:extLst>
              <a:ext uri="{FF2B5EF4-FFF2-40B4-BE49-F238E27FC236}">
                <a16:creationId xmlns:a16="http://schemas.microsoft.com/office/drawing/2014/main" id="{D7649AB5-8761-4FF4-9B55-9A3BD6712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04950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C:\Program Files\Microsoft Office\MEDIA\OFFICE12\Bullets\BD14565_.gif">
            <a:extLst>
              <a:ext uri="{FF2B5EF4-FFF2-40B4-BE49-F238E27FC236}">
                <a16:creationId xmlns:a16="http://schemas.microsoft.com/office/drawing/2014/main" id="{7B2E9BE3-D8E1-4269-834D-D16BD487F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995488"/>
            <a:ext cx="3413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49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1A75A274-4BDB-4E10-8825-5F3ECF740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75" y="1995488"/>
            <a:ext cx="4627563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600" b="1" dirty="0">
                <a:latin typeface="+mn-lt"/>
                <a:cs typeface="Times New Roman" pitchFamily="18" charset="0"/>
              </a:rPr>
              <a:t>There was no occurrence of the disease during the vegetative stage of the plants even if there was high relative humidity (&gt;90%) and occurrence of rainfall.</a:t>
            </a:r>
          </a:p>
        </p:txBody>
      </p:sp>
      <p:pic>
        <p:nvPicPr>
          <p:cNvPr id="3" name="Picture 1" descr="IMG_2727.JPG">
            <a:extLst>
              <a:ext uri="{FF2B5EF4-FFF2-40B4-BE49-F238E27FC236}">
                <a16:creationId xmlns:a16="http://schemas.microsoft.com/office/drawing/2014/main" id="{AEC0960B-CD49-433E-84C4-65A1F2F73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>
            <a:fillRect/>
          </a:stretch>
        </p:blipFill>
        <p:spPr bwMode="auto">
          <a:xfrm>
            <a:off x="6172200" y="1631950"/>
            <a:ext cx="25717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2C945E69-960C-4463-8045-FB330B74B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0888" y="4094163"/>
            <a:ext cx="762000" cy="27781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dirty="0">
                <a:latin typeface="+mj-lt"/>
                <a:cs typeface="Aharoni" pitchFamily="2" charset="-79"/>
              </a:rPr>
              <a:t>4</a:t>
            </a:r>
            <a:r>
              <a:rPr lang="en-US" sz="1200" b="1" baseline="30000" dirty="0">
                <a:latin typeface="+mj-lt"/>
                <a:cs typeface="Aharoni" pitchFamily="2" charset="-79"/>
              </a:rPr>
              <a:t>th</a:t>
            </a:r>
            <a:r>
              <a:rPr lang="en-US" sz="1200" b="1" dirty="0">
                <a:latin typeface="+mj-lt"/>
                <a:cs typeface="Aharoni" pitchFamily="2" charset="-79"/>
              </a:rPr>
              <a:t> leaf</a:t>
            </a:r>
          </a:p>
        </p:txBody>
      </p:sp>
      <p:pic>
        <p:nvPicPr>
          <p:cNvPr id="5" name="Picture 1" descr="IMG_2735.JPG">
            <a:extLst>
              <a:ext uri="{FF2B5EF4-FFF2-40B4-BE49-F238E27FC236}">
                <a16:creationId xmlns:a16="http://schemas.microsoft.com/office/drawing/2014/main" id="{8D073041-8177-46F0-9096-48211154B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84675"/>
            <a:ext cx="257175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C45ACFE-F37D-4B2B-812A-E7C6E93BD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6156325"/>
            <a:ext cx="769937" cy="2778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dirty="0">
                <a:latin typeface="+mj-lt"/>
                <a:cs typeface="Aharoni" pitchFamily="2" charset="-79"/>
              </a:rPr>
              <a:t>5</a:t>
            </a:r>
            <a:r>
              <a:rPr lang="en-US" sz="1200" b="1" baseline="30000" dirty="0">
                <a:latin typeface="+mj-lt"/>
                <a:cs typeface="Aharoni" pitchFamily="2" charset="-79"/>
              </a:rPr>
              <a:t>th</a:t>
            </a:r>
            <a:r>
              <a:rPr lang="en-US" sz="1200" b="1" dirty="0">
                <a:latin typeface="+mj-lt"/>
                <a:cs typeface="Aharoni" pitchFamily="2" charset="-79"/>
              </a:rPr>
              <a:t> leaf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3B5715-8194-4680-B5E1-3837626FE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411288"/>
            <a:ext cx="42862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3600" b="1" dirty="0">
                <a:solidFill>
                  <a:srgbClr val="7030A0"/>
                </a:solidFill>
                <a:latin typeface="+mj-lt"/>
                <a:cs typeface="Aharoni" pitchFamily="2" charset="-79"/>
              </a:rPr>
              <a:t>PURPLE BLOTCH  </a:t>
            </a:r>
          </a:p>
        </p:txBody>
      </p:sp>
      <p:pic>
        <p:nvPicPr>
          <p:cNvPr id="8" name="Picture 2" descr="http://ts4.mm.bing.net/images/thumbnail.aspx?q=4520973394445327&amp;id=ef555221a09cc5e040bca1740c5db88d">
            <a:hlinkClick r:id="rId4" tooltip="Smiley faces « Iulia Radu"/>
            <a:extLst>
              <a:ext uri="{FF2B5EF4-FFF2-40B4-BE49-F238E27FC236}">
                <a16:creationId xmlns:a16="http://schemas.microsoft.com/office/drawing/2014/main" id="{274D751E-C024-406A-9B88-BB66EF6B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04950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Program Files\Microsoft Office\MEDIA\OFFICE12\Bullets\BD14565_.gif">
            <a:extLst>
              <a:ext uri="{FF2B5EF4-FFF2-40B4-BE49-F238E27FC236}">
                <a16:creationId xmlns:a16="http://schemas.microsoft.com/office/drawing/2014/main" id="{77E11933-C192-4984-A60C-E2FAF97B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995488"/>
            <a:ext cx="3413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742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288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Aharoni</vt:lpstr>
      <vt:lpstr>Arial</vt:lpstr>
      <vt:lpstr>Bodoni MT Black</vt:lpstr>
      <vt:lpstr>Calibri</vt:lpstr>
      <vt:lpstr>Calibri Light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</dc:creator>
  <cp:lastModifiedBy>63906</cp:lastModifiedBy>
  <cp:revision>30</cp:revision>
  <dcterms:created xsi:type="dcterms:W3CDTF">2021-12-02T13:49:25Z</dcterms:created>
  <dcterms:modified xsi:type="dcterms:W3CDTF">2022-04-07T01:39:36Z</dcterms:modified>
</cp:coreProperties>
</file>